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4"/>
  </p:notesMasterIdLst>
  <p:sldIdLst>
    <p:sldId id="256" r:id="rId2"/>
    <p:sldId id="257" r:id="rId3"/>
  </p:sldIdLst>
  <p:sldSz cx="7562850" cy="10688638"/>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7">
          <p15:clr>
            <a:srgbClr val="A4A3A4"/>
          </p15:clr>
        </p15:guide>
        <p15:guide id="2" pos="2382">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8" roundtripDataSignature="AMtx7mi4/DCFm5tq47DSMGVOzT5yfHIYt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0" d="100"/>
          <a:sy n="50" d="100"/>
        </p:scale>
        <p:origin x="2635" y="58"/>
      </p:cViewPr>
      <p:guideLst>
        <p:guide orient="horz" pos="3367"/>
        <p:guide pos="238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customschemas.google.com/relationships/presentationmetadata" Target="metadata"/><Relationship Id="rId3" Type="http://schemas.openxmlformats.org/officeDocument/2006/relationships/slide" Target="slides/slide2.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11" Type="http://schemas.openxmlformats.org/officeDocument/2006/relationships/theme" Target="theme/theme1.xml"/><Relationship Id="rId10" Type="http://schemas.openxmlformats.org/officeDocument/2006/relationships/viewProps" Target="viewProps.xml"/><Relationship Id="rId4" Type="http://schemas.openxmlformats.org/officeDocument/2006/relationships/notesMaster" Target="notesMasters/notesMaster1.xml"/><Relationship Id="rId9" Type="http://schemas.openxmlformats.org/officeDocument/2006/relationships/presProps" Target="presProps.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216410" y="685800"/>
            <a:ext cx="24258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2216150" y="685800"/>
            <a:ext cx="24257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a:spLocks noGrp="1" noRot="1" noChangeAspect="1"/>
          </p:cNvSpPr>
          <p:nvPr>
            <p:ph type="sldImg" idx="2"/>
          </p:nvPr>
        </p:nvSpPr>
        <p:spPr>
          <a:xfrm>
            <a:off x="2216150" y="685800"/>
            <a:ext cx="24257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 name="Google Shape;6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4"/>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3"/>
          <p:cNvSpPr txBox="1">
            <a:spLocks noGrp="1"/>
          </p:cNvSpPr>
          <p:nvPr>
            <p:ph type="body" idx="1"/>
          </p:nvPr>
        </p:nvSpPr>
        <p:spPr>
          <a:xfrm>
            <a:off x="257776" y="8792066"/>
            <a:ext cx="4961100" cy="12576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13"/>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4"/>
          <p:cNvSpPr txBox="1">
            <a:spLocks noGrp="1"/>
          </p:cNvSpPr>
          <p:nvPr>
            <p:ph type="title" hasCustomPrompt="1"/>
          </p:nvPr>
        </p:nvSpPr>
        <p:spPr>
          <a:xfrm>
            <a:off x="257776" y="2298771"/>
            <a:ext cx="7046400" cy="4080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14"/>
          <p:cNvSpPr txBox="1">
            <a:spLocks noGrp="1"/>
          </p:cNvSpPr>
          <p:nvPr>
            <p:ph type="body" idx="1"/>
          </p:nvPr>
        </p:nvSpPr>
        <p:spPr>
          <a:xfrm>
            <a:off x="257776" y="6551017"/>
            <a:ext cx="7046400" cy="27033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9" name="Google Shape;49;p14"/>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5"/>
          <p:cNvSpPr txBox="1">
            <a:spLocks noGrp="1"/>
          </p:cNvSpPr>
          <p:nvPr>
            <p:ph type="ctrTitle"/>
          </p:nvPr>
        </p:nvSpPr>
        <p:spPr>
          <a:xfrm>
            <a:off x="257783" y="1547391"/>
            <a:ext cx="7046400" cy="4265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3" name="Google Shape;13;p5"/>
          <p:cNvSpPr txBox="1">
            <a:spLocks noGrp="1"/>
          </p:cNvSpPr>
          <p:nvPr>
            <p:ph type="subTitle" idx="1"/>
          </p:nvPr>
        </p:nvSpPr>
        <p:spPr>
          <a:xfrm>
            <a:off x="257776" y="5889935"/>
            <a:ext cx="7046400" cy="1647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5"/>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6"/>
          <p:cNvSpPr txBox="1">
            <a:spLocks noGrp="1"/>
          </p:cNvSpPr>
          <p:nvPr>
            <p:ph type="title"/>
          </p:nvPr>
        </p:nvSpPr>
        <p:spPr>
          <a:xfrm>
            <a:off x="257776" y="4469940"/>
            <a:ext cx="7046400" cy="1749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7" name="Google Shape;17;p6"/>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7"/>
          <p:cNvSpPr txBox="1">
            <a:spLocks noGrp="1"/>
          </p:cNvSpPr>
          <p:nvPr>
            <p:ph type="title"/>
          </p:nvPr>
        </p:nvSpPr>
        <p:spPr>
          <a:xfrm>
            <a:off x="257776" y="924860"/>
            <a:ext cx="7046400" cy="1190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0" name="Google Shape;20;p7"/>
          <p:cNvSpPr txBox="1">
            <a:spLocks noGrp="1"/>
          </p:cNvSpPr>
          <p:nvPr>
            <p:ph type="body" idx="1"/>
          </p:nvPr>
        </p:nvSpPr>
        <p:spPr>
          <a:xfrm>
            <a:off x="257776" y="2395097"/>
            <a:ext cx="7046400" cy="7100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1" name="Google Shape;21;p7"/>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8"/>
          <p:cNvSpPr txBox="1">
            <a:spLocks noGrp="1"/>
          </p:cNvSpPr>
          <p:nvPr>
            <p:ph type="title"/>
          </p:nvPr>
        </p:nvSpPr>
        <p:spPr>
          <a:xfrm>
            <a:off x="257776" y="924860"/>
            <a:ext cx="7046400" cy="1190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8"/>
          <p:cNvSpPr txBox="1">
            <a:spLocks noGrp="1"/>
          </p:cNvSpPr>
          <p:nvPr>
            <p:ph type="body" idx="1"/>
          </p:nvPr>
        </p:nvSpPr>
        <p:spPr>
          <a:xfrm>
            <a:off x="257776" y="2395097"/>
            <a:ext cx="3307800" cy="71001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5" name="Google Shape;25;p8"/>
          <p:cNvSpPr txBox="1">
            <a:spLocks noGrp="1"/>
          </p:cNvSpPr>
          <p:nvPr>
            <p:ph type="body" idx="2"/>
          </p:nvPr>
        </p:nvSpPr>
        <p:spPr>
          <a:xfrm>
            <a:off x="3996401" y="2395097"/>
            <a:ext cx="3307800" cy="71001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6" name="Google Shape;26;p8"/>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9"/>
          <p:cNvSpPr txBox="1">
            <a:spLocks noGrp="1"/>
          </p:cNvSpPr>
          <p:nvPr>
            <p:ph type="title"/>
          </p:nvPr>
        </p:nvSpPr>
        <p:spPr>
          <a:xfrm>
            <a:off x="257776" y="924860"/>
            <a:ext cx="7046400" cy="1190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9"/>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10"/>
          <p:cNvSpPr txBox="1">
            <a:spLocks noGrp="1"/>
          </p:cNvSpPr>
          <p:nvPr>
            <p:ph type="title"/>
          </p:nvPr>
        </p:nvSpPr>
        <p:spPr>
          <a:xfrm>
            <a:off x="257776" y="1154659"/>
            <a:ext cx="2322300" cy="1570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10"/>
          <p:cNvSpPr txBox="1">
            <a:spLocks noGrp="1"/>
          </p:cNvSpPr>
          <p:nvPr>
            <p:ph type="body" idx="1"/>
          </p:nvPr>
        </p:nvSpPr>
        <p:spPr>
          <a:xfrm>
            <a:off x="257776" y="2887895"/>
            <a:ext cx="2322300" cy="66075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3" name="Google Shape;33;p10"/>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11"/>
          <p:cNvSpPr txBox="1">
            <a:spLocks noGrp="1"/>
          </p:cNvSpPr>
          <p:nvPr>
            <p:ph type="title"/>
          </p:nvPr>
        </p:nvSpPr>
        <p:spPr>
          <a:xfrm>
            <a:off x="405437" y="935511"/>
            <a:ext cx="5266200" cy="8501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11"/>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12"/>
          <p:cNvSpPr/>
          <p:nvPr/>
        </p:nvSpPr>
        <p:spPr>
          <a:xfrm>
            <a:off x="3781050" y="-260"/>
            <a:ext cx="3780900" cy="106893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2"/>
          <p:cNvSpPr txBox="1">
            <a:spLocks noGrp="1"/>
          </p:cNvSpPr>
          <p:nvPr>
            <p:ph type="title"/>
          </p:nvPr>
        </p:nvSpPr>
        <p:spPr>
          <a:xfrm>
            <a:off x="219569" y="2562809"/>
            <a:ext cx="3345300" cy="3080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12"/>
          <p:cNvSpPr txBox="1">
            <a:spLocks noGrp="1"/>
          </p:cNvSpPr>
          <p:nvPr>
            <p:ph type="subTitle" idx="1"/>
          </p:nvPr>
        </p:nvSpPr>
        <p:spPr>
          <a:xfrm>
            <a:off x="219569" y="5825407"/>
            <a:ext cx="3345300" cy="2566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12"/>
          <p:cNvSpPr txBox="1">
            <a:spLocks noGrp="1"/>
          </p:cNvSpPr>
          <p:nvPr>
            <p:ph type="body" idx="2"/>
          </p:nvPr>
        </p:nvSpPr>
        <p:spPr>
          <a:xfrm>
            <a:off x="4084973" y="1504787"/>
            <a:ext cx="3173100" cy="7679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2" name="Google Shape;42;p12"/>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3"/>
          <p:cNvSpPr txBox="1">
            <a:spLocks noGrp="1"/>
          </p:cNvSpPr>
          <p:nvPr>
            <p:ph type="title"/>
          </p:nvPr>
        </p:nvSpPr>
        <p:spPr>
          <a:xfrm>
            <a:off x="257776" y="924860"/>
            <a:ext cx="7046400" cy="11901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3"/>
          <p:cNvSpPr txBox="1">
            <a:spLocks noGrp="1"/>
          </p:cNvSpPr>
          <p:nvPr>
            <p:ph type="body" idx="1"/>
          </p:nvPr>
        </p:nvSpPr>
        <p:spPr>
          <a:xfrm>
            <a:off x="257776" y="2395097"/>
            <a:ext cx="7046400" cy="71001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3"/>
          <p:cNvSpPr txBox="1">
            <a:spLocks noGrp="1"/>
          </p:cNvSpPr>
          <p:nvPr>
            <p:ph type="sldNum" idx="12"/>
          </p:nvPr>
        </p:nvSpPr>
        <p:spPr>
          <a:xfrm>
            <a:off x="7006734" y="9691191"/>
            <a:ext cx="453900" cy="8181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
          <p:cNvSpPr txBox="1"/>
          <p:nvPr/>
        </p:nvSpPr>
        <p:spPr>
          <a:xfrm>
            <a:off x="4305300" y="1942276"/>
            <a:ext cx="2865600" cy="428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chemeClr val="dk1"/>
                </a:solidFill>
                <a:latin typeface="Times New Roman"/>
                <a:ea typeface="Times New Roman"/>
                <a:cs typeface="Times New Roman"/>
                <a:sym typeface="Times New Roman"/>
              </a:rPr>
              <a:t>Jia Sharma</a:t>
            </a:r>
            <a:endParaRPr sz="2000" b="0" i="0" u="none" strike="noStrike" cap="none" dirty="0">
              <a:solidFill>
                <a:schemeClr val="dk1"/>
              </a:solidFill>
              <a:latin typeface="Times New Roman"/>
              <a:ea typeface="Times New Roman"/>
              <a:cs typeface="Times New Roman"/>
              <a:sym typeface="Times New Roman"/>
            </a:endParaRPr>
          </a:p>
        </p:txBody>
      </p:sp>
      <p:sp>
        <p:nvSpPr>
          <p:cNvPr id="55" name="Google Shape;55;p1"/>
          <p:cNvSpPr txBox="1"/>
          <p:nvPr/>
        </p:nvSpPr>
        <p:spPr>
          <a:xfrm>
            <a:off x="4047540" y="2771032"/>
            <a:ext cx="2337600" cy="428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chemeClr val="dk1"/>
                </a:solidFill>
                <a:latin typeface="Times New Roman"/>
                <a:ea typeface="Times New Roman"/>
                <a:cs typeface="Times New Roman"/>
                <a:sym typeface="Times New Roman"/>
              </a:rPr>
              <a:t>28</a:t>
            </a:r>
            <a:endParaRPr sz="2200" b="0" i="0" u="none" strike="noStrike" cap="none" dirty="0">
              <a:solidFill>
                <a:schemeClr val="dk1"/>
              </a:solidFill>
              <a:latin typeface="Times New Roman"/>
              <a:ea typeface="Times New Roman"/>
              <a:cs typeface="Times New Roman"/>
              <a:sym typeface="Times New Roman"/>
            </a:endParaRPr>
          </a:p>
        </p:txBody>
      </p:sp>
      <p:sp>
        <p:nvSpPr>
          <p:cNvPr id="56" name="Google Shape;56;p1"/>
          <p:cNvSpPr txBox="1"/>
          <p:nvPr/>
        </p:nvSpPr>
        <p:spPr>
          <a:xfrm>
            <a:off x="1311925" y="5248575"/>
            <a:ext cx="6021600" cy="2098800"/>
          </a:xfrm>
          <a:prstGeom prst="rect">
            <a:avLst/>
          </a:prstGeom>
          <a:noFill/>
          <a:ln>
            <a:noFill/>
          </a:ln>
        </p:spPr>
        <p:txBody>
          <a:bodyPr spcFirstLastPara="1" wrap="square" lIns="91425" tIns="91425" rIns="91425" bIns="91425" anchor="t" anchorCtr="0">
            <a:noAutofit/>
          </a:bodyPr>
          <a:lstStyle/>
          <a:p>
            <a:pPr lvl="0" algn="just">
              <a:buSzPts val="1900"/>
            </a:pPr>
            <a:r>
              <a:rPr lang="en-US" sz="1800" b="1" dirty="0"/>
              <a:t>Jia</a:t>
            </a:r>
            <a:r>
              <a:rPr lang="en-US" sz="1800" dirty="0"/>
              <a:t> is a creative professional working as a Data Scientist for a digital agency in the metro area. She graduated with a degree in Data Science and quickly established herself as a key player in user experience strategy. Jia finds great satisfaction in her creative work, earns a steady income, and benefits from a supportive network that fosters continuous learning.</a:t>
            </a:r>
            <a:endParaRPr sz="2400" b="0" i="0" u="none" strike="noStrike" cap="none" dirty="0">
              <a:solidFill>
                <a:schemeClr val="dk2"/>
              </a:solidFill>
              <a:latin typeface="Times New Roman"/>
              <a:ea typeface="Times New Roman"/>
              <a:cs typeface="Times New Roman"/>
              <a:sym typeface="Times New Roman"/>
            </a:endParaRPr>
          </a:p>
        </p:txBody>
      </p:sp>
      <p:sp>
        <p:nvSpPr>
          <p:cNvPr id="57" name="Google Shape;57;p1"/>
          <p:cNvSpPr txBox="1"/>
          <p:nvPr/>
        </p:nvSpPr>
        <p:spPr>
          <a:xfrm>
            <a:off x="1311525" y="7638625"/>
            <a:ext cx="6021600" cy="19515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chemeClr val="dk1"/>
              </a:buClr>
              <a:buSzPts val="1100"/>
              <a:buFont typeface="Arial"/>
              <a:buNone/>
            </a:pPr>
            <a:r>
              <a:rPr lang="en" sz="1900" dirty="0">
                <a:latin typeface="Times New Roman"/>
                <a:ea typeface="Times New Roman"/>
                <a:cs typeface="Times New Roman"/>
                <a:sym typeface="Times New Roman"/>
              </a:rPr>
              <a:t>Jia</a:t>
            </a:r>
            <a:r>
              <a:rPr lang="en" sz="1900" b="0" i="0" u="none" strike="noStrike" cap="none" dirty="0">
                <a:solidFill>
                  <a:srgbClr val="000000"/>
                </a:solidFill>
                <a:latin typeface="Times New Roman"/>
                <a:ea typeface="Times New Roman"/>
                <a:cs typeface="Times New Roman"/>
                <a:sym typeface="Times New Roman"/>
              </a:rPr>
              <a:t> is looking for ways to keep improving her AI skills, like advanced courses, networking, and leadership programs. She wants housing close to her workplace and support for ongoing learning, so she can stay ahead as AI evolves.</a:t>
            </a:r>
            <a:endParaRPr sz="1900" b="0" i="0" u="none" strike="noStrike" cap="none" dirty="0">
              <a:solidFill>
                <a:srgbClr val="000000"/>
              </a:solidFill>
              <a:latin typeface="Times New Roman"/>
              <a:ea typeface="Times New Roman"/>
              <a:cs typeface="Times New Roman"/>
              <a:sym typeface="Times New Roman"/>
            </a:endParaRPr>
          </a:p>
        </p:txBody>
      </p:sp>
      <p:sp>
        <p:nvSpPr>
          <p:cNvPr id="58" name="Google Shape;58;p1"/>
          <p:cNvSpPr txBox="1"/>
          <p:nvPr/>
        </p:nvSpPr>
        <p:spPr>
          <a:xfrm>
            <a:off x="4712875" y="3599776"/>
            <a:ext cx="2337600" cy="76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rgbClr val="000000"/>
                </a:solidFill>
                <a:latin typeface="Times New Roman"/>
                <a:ea typeface="Times New Roman"/>
                <a:cs typeface="Times New Roman"/>
                <a:sym typeface="Times New Roman"/>
              </a:rPr>
              <a:t>House in Downtown </a:t>
            </a:r>
            <a:endParaRPr sz="2000" b="0" i="0" u="none" strike="noStrike" cap="none" dirty="0">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rgbClr val="000000"/>
                </a:solidFill>
                <a:latin typeface="Times New Roman"/>
                <a:ea typeface="Times New Roman"/>
                <a:cs typeface="Times New Roman"/>
                <a:sym typeface="Times New Roman"/>
              </a:rPr>
              <a:t>Oshawa</a:t>
            </a:r>
            <a:endParaRPr sz="2000" b="0" i="0" u="none" strike="noStrike" cap="none" dirty="0">
              <a:solidFill>
                <a:srgbClr val="000000"/>
              </a:solidFill>
              <a:latin typeface="Times New Roman"/>
              <a:ea typeface="Times New Roman"/>
              <a:cs typeface="Times New Roman"/>
              <a:sym typeface="Times New Roman"/>
            </a:endParaRPr>
          </a:p>
        </p:txBody>
      </p:sp>
      <p:pic>
        <p:nvPicPr>
          <p:cNvPr id="5" name="Picture 4" descr="A person with long black hair&#10;&#10;AI-generated content may be incorrect.">
            <a:extLst>
              <a:ext uri="{FF2B5EF4-FFF2-40B4-BE49-F238E27FC236}">
                <a16:creationId xmlns:a16="http://schemas.microsoft.com/office/drawing/2014/main" id="{6396DED2-106F-DF1F-03D9-549FC32B0E98}"/>
              </a:ext>
            </a:extLst>
          </p:cNvPr>
          <p:cNvPicPr>
            <a:picLocks noChangeAspect="1"/>
          </p:cNvPicPr>
          <p:nvPr/>
        </p:nvPicPr>
        <p:blipFill>
          <a:blip r:embed="rId4"/>
          <a:stretch>
            <a:fillRect/>
          </a:stretch>
        </p:blipFill>
        <p:spPr>
          <a:xfrm>
            <a:off x="188893" y="1678152"/>
            <a:ext cx="2788378" cy="274372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
        <p:cNvGrpSpPr/>
        <p:nvPr/>
      </p:nvGrpSpPr>
      <p:grpSpPr>
        <a:xfrm>
          <a:off x="0" y="0"/>
          <a:ext cx="0" cy="0"/>
          <a:chOff x="0" y="0"/>
          <a:chExt cx="0" cy="0"/>
        </a:xfrm>
      </p:grpSpPr>
      <p:sp>
        <p:nvSpPr>
          <p:cNvPr id="64" name="Google Shape;64;p2"/>
          <p:cNvSpPr txBox="1"/>
          <p:nvPr/>
        </p:nvSpPr>
        <p:spPr>
          <a:xfrm>
            <a:off x="4338200" y="1942271"/>
            <a:ext cx="2908800" cy="428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rgbClr val="000000"/>
                </a:solidFill>
                <a:latin typeface="Times New Roman"/>
                <a:ea typeface="Times New Roman"/>
                <a:cs typeface="Times New Roman"/>
                <a:sym typeface="Times New Roman"/>
              </a:rPr>
              <a:t>Chris Anderson</a:t>
            </a:r>
            <a:endParaRPr sz="2000" b="0" i="0" u="none" strike="noStrike" cap="none" dirty="0">
              <a:solidFill>
                <a:srgbClr val="000000"/>
              </a:solidFill>
              <a:latin typeface="Times New Roman"/>
              <a:ea typeface="Times New Roman"/>
              <a:cs typeface="Times New Roman"/>
              <a:sym typeface="Times New Roman"/>
            </a:endParaRPr>
          </a:p>
        </p:txBody>
      </p:sp>
      <p:sp>
        <p:nvSpPr>
          <p:cNvPr id="65" name="Google Shape;65;p2"/>
          <p:cNvSpPr txBox="1"/>
          <p:nvPr/>
        </p:nvSpPr>
        <p:spPr>
          <a:xfrm>
            <a:off x="4082465" y="2722632"/>
            <a:ext cx="2337600" cy="428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000000"/>
                </a:solidFill>
                <a:latin typeface="Times New Roman"/>
                <a:ea typeface="Times New Roman"/>
                <a:cs typeface="Times New Roman"/>
                <a:sym typeface="Times New Roman"/>
              </a:rPr>
              <a:t>26</a:t>
            </a:r>
            <a:endParaRPr sz="2000" b="0" i="0" u="none" strike="noStrike" cap="none">
              <a:solidFill>
                <a:srgbClr val="000000"/>
              </a:solidFill>
              <a:latin typeface="Times New Roman"/>
              <a:ea typeface="Times New Roman"/>
              <a:cs typeface="Times New Roman"/>
              <a:sym typeface="Times New Roman"/>
            </a:endParaRPr>
          </a:p>
        </p:txBody>
      </p:sp>
      <p:sp>
        <p:nvSpPr>
          <p:cNvPr id="66" name="Google Shape;66;p2"/>
          <p:cNvSpPr txBox="1"/>
          <p:nvPr/>
        </p:nvSpPr>
        <p:spPr>
          <a:xfrm>
            <a:off x="1536575" y="5196500"/>
            <a:ext cx="5710500" cy="2435960"/>
          </a:xfrm>
          <a:prstGeom prst="rect">
            <a:avLst/>
          </a:prstGeom>
          <a:noFill/>
          <a:ln>
            <a:noFill/>
          </a:ln>
        </p:spPr>
        <p:txBody>
          <a:bodyPr spcFirstLastPara="1" wrap="square" lIns="91425" tIns="91425" rIns="91425" bIns="91425" anchor="t" anchorCtr="0">
            <a:noAutofit/>
          </a:bodyPr>
          <a:lstStyle/>
          <a:p>
            <a:pPr lvl="0" algn="just">
              <a:buSzPts val="1900"/>
            </a:pPr>
            <a:r>
              <a:rPr lang="en-US" sz="1800" b="1" dirty="0"/>
              <a:t>Chris</a:t>
            </a:r>
            <a:r>
              <a:rPr lang="en-US" sz="1800" dirty="0"/>
              <a:t> is a dedicated professional working as a Senior Project Manager for a software firm in the downtown core. He earned his MBA and efficiently oversees complex timelines for high-priority clients. Chris feels valued in his organization, enjoys a competitive salary, and sees clear pathways for advancement within the thriving local tech industry.</a:t>
            </a:r>
            <a:endParaRPr sz="1800" b="0" i="0" u="none" strike="noStrike" cap="none" dirty="0">
              <a:solidFill>
                <a:srgbClr val="000000"/>
              </a:solidFill>
              <a:latin typeface="Times New Roman"/>
              <a:ea typeface="Times New Roman"/>
              <a:cs typeface="Times New Roman"/>
              <a:sym typeface="Times New Roman"/>
            </a:endParaRPr>
          </a:p>
        </p:txBody>
      </p:sp>
      <p:sp>
        <p:nvSpPr>
          <p:cNvPr id="67" name="Google Shape;67;p2"/>
          <p:cNvSpPr txBox="1"/>
          <p:nvPr/>
        </p:nvSpPr>
        <p:spPr>
          <a:xfrm>
            <a:off x="1536575" y="7597800"/>
            <a:ext cx="5710500" cy="20067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1900"/>
              <a:buFont typeface="Arial"/>
              <a:buNone/>
            </a:pPr>
            <a:r>
              <a:rPr lang="en" sz="1900">
                <a:latin typeface="Times New Roman"/>
                <a:ea typeface="Times New Roman"/>
                <a:cs typeface="Times New Roman"/>
                <a:sym typeface="Times New Roman"/>
              </a:rPr>
              <a:t>Chris</a:t>
            </a:r>
            <a:r>
              <a:rPr lang="en" sz="1900" b="0" i="0" u="none" strike="noStrike" cap="none">
                <a:solidFill>
                  <a:srgbClr val="000000"/>
                </a:solidFill>
                <a:latin typeface="Times New Roman"/>
                <a:ea typeface="Times New Roman"/>
                <a:cs typeface="Times New Roman"/>
                <a:sym typeface="Times New Roman"/>
              </a:rPr>
              <a:t> </a:t>
            </a:r>
            <a:r>
              <a:rPr lang="en" sz="1900" b="0" i="0" u="none" strike="noStrike" cap="none" dirty="0">
                <a:solidFill>
                  <a:srgbClr val="000000"/>
                </a:solidFill>
                <a:latin typeface="Times New Roman"/>
                <a:ea typeface="Times New Roman"/>
                <a:cs typeface="Times New Roman"/>
                <a:sym typeface="Times New Roman"/>
              </a:rPr>
              <a:t>wants affordable upskilling options in AI, like basic certificates or introductory classes. He’s looking for guidance to switch careers and for financial help, so he can retrain while working and keep up with living costs.</a:t>
            </a:r>
            <a:endParaRPr sz="1900" b="0" i="0" u="none" strike="noStrike" cap="none" dirty="0">
              <a:solidFill>
                <a:srgbClr val="000000"/>
              </a:solidFill>
              <a:latin typeface="Times New Roman"/>
              <a:ea typeface="Times New Roman"/>
              <a:cs typeface="Times New Roman"/>
              <a:sym typeface="Times New Roman"/>
            </a:endParaRPr>
          </a:p>
        </p:txBody>
      </p:sp>
      <p:sp>
        <p:nvSpPr>
          <p:cNvPr id="68" name="Google Shape;68;p2"/>
          <p:cNvSpPr txBox="1"/>
          <p:nvPr/>
        </p:nvSpPr>
        <p:spPr>
          <a:xfrm>
            <a:off x="4682600" y="3614125"/>
            <a:ext cx="2564400" cy="91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chemeClr val="dk1"/>
                </a:solidFill>
                <a:latin typeface="Times New Roman"/>
                <a:ea typeface="Times New Roman"/>
                <a:cs typeface="Times New Roman"/>
                <a:sym typeface="Times New Roman"/>
              </a:rPr>
              <a:t>Basement suite,</a:t>
            </a:r>
            <a:r>
              <a:rPr lang="en" sz="2000" dirty="0">
                <a:solidFill>
                  <a:schemeClr val="dk1"/>
                </a:solidFill>
                <a:latin typeface="Times New Roman"/>
                <a:ea typeface="Times New Roman"/>
                <a:cs typeface="Times New Roman"/>
                <a:sym typeface="Times New Roman"/>
              </a:rPr>
              <a:t> Oshawa,</a:t>
            </a:r>
            <a:r>
              <a:rPr lang="en" sz="2000" b="0" i="0" u="none" strike="noStrike" cap="none" dirty="0">
                <a:solidFill>
                  <a:schemeClr val="dk1"/>
                </a:solidFill>
                <a:latin typeface="Times New Roman"/>
                <a:ea typeface="Times New Roman"/>
                <a:cs typeface="Times New Roman"/>
                <a:sym typeface="Times New Roman"/>
              </a:rPr>
              <a:t> Durham Region</a:t>
            </a:r>
            <a:endParaRPr sz="2000" b="0" i="0" u="none" strike="noStrike" cap="none" dirty="0">
              <a:solidFill>
                <a:schemeClr val="dk2"/>
              </a:solidFill>
              <a:latin typeface="Times New Roman"/>
              <a:ea typeface="Times New Roman"/>
              <a:cs typeface="Times New Roman"/>
              <a:sym typeface="Times New Roman"/>
            </a:endParaRPr>
          </a:p>
        </p:txBody>
      </p:sp>
      <p:pic>
        <p:nvPicPr>
          <p:cNvPr id="7" name="Picture 6" descr="A close-up of a person smiling&#10;&#10;AI-generated content may be incorrect.">
            <a:extLst>
              <a:ext uri="{FF2B5EF4-FFF2-40B4-BE49-F238E27FC236}">
                <a16:creationId xmlns:a16="http://schemas.microsoft.com/office/drawing/2014/main" id="{7A09EBE6-2942-1EF5-0942-891161981EDA}"/>
              </a:ext>
            </a:extLst>
          </p:cNvPr>
          <p:cNvPicPr>
            <a:picLocks noChangeAspect="1"/>
          </p:cNvPicPr>
          <p:nvPr/>
        </p:nvPicPr>
        <p:blipFill>
          <a:blip r:embed="rId4"/>
          <a:stretch>
            <a:fillRect/>
          </a:stretch>
        </p:blipFill>
        <p:spPr>
          <a:xfrm>
            <a:off x="29067" y="1811198"/>
            <a:ext cx="3014816" cy="2679667"/>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224</Words>
  <Application>Microsoft Office PowerPoint</Application>
  <PresentationFormat>Custom</PresentationFormat>
  <Paragraphs>11</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Times New Roman</vt:lpstr>
      <vt:lpstr>Simple Light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Shivam Shaileshbhai Patel</cp:lastModifiedBy>
  <cp:revision>4</cp:revision>
  <dcterms:modified xsi:type="dcterms:W3CDTF">2025-12-05T18:38:10Z</dcterms:modified>
</cp:coreProperties>
</file>